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71" r:id="rId3"/>
    <p:sldId id="257" r:id="rId4"/>
    <p:sldId id="270" r:id="rId5"/>
    <p:sldId id="260" r:id="rId6"/>
    <p:sldId id="274" r:id="rId7"/>
    <p:sldId id="272" r:id="rId8"/>
    <p:sldId id="273" r:id="rId9"/>
    <p:sldId id="258" r:id="rId10"/>
    <p:sldId id="263" r:id="rId11"/>
    <p:sldId id="261" r:id="rId12"/>
    <p:sldId id="259" r:id="rId13"/>
    <p:sldId id="264" r:id="rId14"/>
    <p:sldId id="265" r:id="rId15"/>
    <p:sldId id="266" r:id="rId16"/>
    <p:sldId id="268" r:id="rId17"/>
    <p:sldId id="269" r:id="rId18"/>
    <p:sldId id="275" r:id="rId19"/>
    <p:sldId id="276"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65"/>
    <p:restoredTop sz="94687"/>
  </p:normalViewPr>
  <p:slideViewPr>
    <p:cSldViewPr snapToGrid="0" snapToObjects="1">
      <p:cViewPr varScale="1">
        <p:scale>
          <a:sx n="83" d="100"/>
          <a:sy n="83" d="100"/>
        </p:scale>
        <p:origin x="216" y="1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1BFAA-A0EA-604F-8A1C-4357CC3D4A4E}" type="datetimeFigureOut">
              <a:rPr lang="en-US" smtClean="0"/>
              <a:t>12/13/17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57F7A-7C11-D749-93F4-EEB9E974878D}" type="slidenum">
              <a:rPr lang="en-US" smtClean="0"/>
              <a:t>‹#›</a:t>
            </a:fld>
            <a:endParaRPr lang="en-US"/>
          </a:p>
        </p:txBody>
      </p:sp>
    </p:spTree>
    <p:extLst>
      <p:ext uri="{BB962C8B-B14F-4D97-AF65-F5344CB8AC3E}">
        <p14:creationId xmlns:p14="http://schemas.microsoft.com/office/powerpoint/2010/main" val="536003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E57F7A-7C11-D749-93F4-EEB9E974878D}" type="slidenum">
              <a:rPr lang="en-US" smtClean="0"/>
              <a:t>5</a:t>
            </a:fld>
            <a:endParaRPr lang="en-US"/>
          </a:p>
        </p:txBody>
      </p:sp>
    </p:spTree>
    <p:extLst>
      <p:ext uri="{BB962C8B-B14F-4D97-AF65-F5344CB8AC3E}">
        <p14:creationId xmlns:p14="http://schemas.microsoft.com/office/powerpoint/2010/main" val="177389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E57F7A-7C11-D749-93F4-EEB9E974878D}" type="slidenum">
              <a:rPr lang="en-US" smtClean="0"/>
              <a:t>6</a:t>
            </a:fld>
            <a:endParaRPr lang="en-US"/>
          </a:p>
        </p:txBody>
      </p:sp>
    </p:spTree>
    <p:extLst>
      <p:ext uri="{BB962C8B-B14F-4D97-AF65-F5344CB8AC3E}">
        <p14:creationId xmlns:p14="http://schemas.microsoft.com/office/powerpoint/2010/main" val="361818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E57F7A-7C11-D749-93F4-EEB9E974878D}" type="slidenum">
              <a:rPr lang="en-US" smtClean="0"/>
              <a:t>9</a:t>
            </a:fld>
            <a:endParaRPr lang="en-US"/>
          </a:p>
        </p:txBody>
      </p:sp>
    </p:spTree>
    <p:extLst>
      <p:ext uri="{BB962C8B-B14F-4D97-AF65-F5344CB8AC3E}">
        <p14:creationId xmlns:p14="http://schemas.microsoft.com/office/powerpoint/2010/main" val="1974558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3028B1-4815-884E-A93F-00C18C739A32}" type="datetime1">
              <a:rPr lang="en-US" smtClean="0"/>
              <a:t>12/13/17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752C83-626C-B14F-BE43-C52FCAB6D1D0}" type="datetime1">
              <a:rPr lang="en-US" smtClean="0"/>
              <a:t>12/13/17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BEA5CB-AD94-AC4E-B718-E74C264D9875}" type="datetime1">
              <a:rPr lang="en-US" smtClean="0"/>
              <a:t>12/13/17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3AC5BC-B651-6F46-BA53-0F105255F7FF}" type="datetime1">
              <a:rPr lang="en-US" smtClean="0"/>
              <a:t>12/13/17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7D6AB4-3DF9-0542-9A32-A65B9E703EF6}" type="datetime1">
              <a:rPr lang="en-US" smtClean="0"/>
              <a:t>12/13/17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7F6AB5-A072-B24D-B0B3-B7B29B5EF83F}" type="datetime1">
              <a:rPr lang="en-US" smtClean="0"/>
              <a:t>12/13/17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F78A38C-552C-F945-AFDF-CFFCECAC4838}" type="datetime1">
              <a:rPr lang="en-US" smtClean="0"/>
              <a:t>12/13/17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AF5B73-DAE1-6340-A7B5-FEA3B995D63F}" type="datetime1">
              <a:rPr lang="en-US" smtClean="0"/>
              <a:t>12/13/17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CEBE38-9567-FB4F-A7A8-DE937E8AF005}" type="datetime1">
              <a:rPr lang="en-US" smtClean="0"/>
              <a:t>12/13/17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93EA12E-B494-A341-AF11-F9822BBFB59F}" type="datetime1">
              <a:rPr lang="en-US" smtClean="0"/>
              <a:t>12/13/17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851ED0-B21D-EC4B-B5D3-0530FC33651B}" type="datetime1">
              <a:rPr lang="en-US" smtClean="0"/>
              <a:t>12/13/17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04FBAC-847C-E64E-ADF9-576ABC874E95}" type="datetime1">
              <a:rPr lang="en-US" smtClean="0"/>
              <a:t>12/13/17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7218EA-A62C-6749-8FA1-1F8476B56D99}" type="datetime1">
              <a:rPr lang="en-US" smtClean="0"/>
              <a:t>12/13/17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C8C2836-536E-3F4D-9368-4F08AB0BC697}" type="datetime1">
              <a:rPr lang="en-US" smtClean="0"/>
              <a:t>12/13/17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B63A680-1ABF-7449-ACAE-7D3DF59E2735}" type="datetime1">
              <a:rPr lang="en-US" smtClean="0"/>
              <a:t>12/13/17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AC1ECADE-F9CD-7F4C-8D35-BBD9B866E7C7}" type="datetime1">
              <a:rPr lang="en-US" smtClean="0"/>
              <a:t>12/13/17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2D6E51-9D78-CE44-97E8-75CCCAFBF4B5}" type="datetime1">
              <a:rPr lang="en-US" smtClean="0"/>
              <a:t>12/13/17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BCC23A-C03E-1D4D-80C0-BD1D1136A3AF}" type="datetime1">
              <a:rPr lang="en-US" smtClean="0"/>
              <a:t>12/13/17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1" Type="http://schemas.microsoft.com/office/2007/relationships/media" Target="../media/media1.mov"/><Relationship Id="rId2" Type="http://schemas.openxmlformats.org/officeDocument/2006/relationships/video" Target="../media/media1.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ickstarter.com/projects/265997902/pet-health-iot-to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etmd.com/dog/nutrition/evr_multi_long_term_effects_of_obesity_on_pets" TargetMode="External"/><Relationship Id="rId4" Type="http://schemas.openxmlformats.org/officeDocument/2006/relationships/hyperlink" Target="https://www.prnewswire.com/news-releases/us-pet-toys-market-tops-1-billion-300495452.html" TargetMode="External"/><Relationship Id="rId5" Type="http://schemas.openxmlformats.org/officeDocument/2006/relationships/hyperlink" Target="https://www.petsmart.com/" TargetMode="External"/><Relationship Id="rId6" Type="http://schemas.openxmlformats.org/officeDocument/2006/relationships/hyperlink" Target="https://www.litter-robot.com/" TargetMode="External"/><Relationship Id="rId7" Type="http://schemas.openxmlformats.org/officeDocument/2006/relationships/hyperlink" Target="https://petnet.io/" TargetMode="External"/><Relationship Id="rId1" Type="http://schemas.openxmlformats.org/officeDocument/2006/relationships/slideLayout" Target="../slideLayouts/slideLayout2.xml"/><Relationship Id="rId2" Type="http://schemas.openxmlformats.org/officeDocument/2006/relationships/hyperlink" Target="https://www.economist.com/news/business/21716077-shi-tzus-having-hip-replacements-and-cats-underwater-treadmills-americas-booming-p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Pet Health </a:t>
            </a:r>
            <a:r>
              <a:rPr lang="en-US" dirty="0" err="1" smtClean="0"/>
              <a:t>io</a:t>
            </a:r>
            <a:endParaRPr lang="en-US" dirty="0"/>
          </a:p>
        </p:txBody>
      </p:sp>
      <p:sp>
        <p:nvSpPr>
          <p:cNvPr id="3" name="Subtitle 2"/>
          <p:cNvSpPr>
            <a:spLocks noGrp="1"/>
          </p:cNvSpPr>
          <p:nvPr>
            <p:ph type="subTitle" idx="1"/>
          </p:nvPr>
        </p:nvSpPr>
        <p:spPr/>
        <p:txBody>
          <a:bodyPr/>
          <a:lstStyle/>
          <a:p>
            <a:r>
              <a:rPr lang="en-US" dirty="0" smtClean="0"/>
              <a:t>Isaiah Soung</a:t>
            </a:r>
            <a:endParaRPr lang="en-US" dirty="0"/>
          </a:p>
        </p:txBody>
      </p:sp>
    </p:spTree>
    <p:extLst>
      <p:ext uri="{BB962C8B-B14F-4D97-AF65-F5344CB8AC3E}">
        <p14:creationId xmlns:p14="http://schemas.microsoft.com/office/powerpoint/2010/main" val="8716105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Experience: Web Application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5068" y="2052638"/>
            <a:ext cx="7843639" cy="4195762"/>
          </a:xfrm>
        </p:spPr>
      </p:pic>
      <p:sp>
        <p:nvSpPr>
          <p:cNvPr id="6" name="Slide Number Placeholder 5"/>
          <p:cNvSpPr>
            <a:spLocks noGrp="1"/>
          </p:cNvSpPr>
          <p:nvPr>
            <p:ph type="sldNum" sz="quarter" idx="12"/>
          </p:nvPr>
        </p:nvSpPr>
        <p:spPr/>
        <p:txBody>
          <a:bodyPr/>
          <a:lstStyle/>
          <a:p>
            <a:fld id="{D57F1E4F-1CFF-5643-939E-02111984F565}" type="slidenum">
              <a:rPr lang="en-US" smtClean="0"/>
              <a:t>10</a:t>
            </a:fld>
            <a:endParaRPr lang="en-US" dirty="0"/>
          </a:p>
        </p:txBody>
      </p:sp>
      <p:sp>
        <p:nvSpPr>
          <p:cNvPr id="7" name="TextBox 6"/>
          <p:cNvSpPr txBox="1"/>
          <p:nvPr/>
        </p:nvSpPr>
        <p:spPr>
          <a:xfrm>
            <a:off x="4104369" y="6263124"/>
            <a:ext cx="2829621" cy="369332"/>
          </a:xfrm>
          <a:prstGeom prst="rect">
            <a:avLst/>
          </a:prstGeom>
          <a:noFill/>
        </p:spPr>
        <p:txBody>
          <a:bodyPr wrap="none" rtlCol="0">
            <a:spAutoFit/>
          </a:bodyPr>
          <a:lstStyle/>
          <a:p>
            <a:r>
              <a:rPr lang="en-US" dirty="0" smtClean="0"/>
              <a:t>Pethealth.io dashboard</a:t>
            </a:r>
          </a:p>
        </p:txBody>
      </p:sp>
    </p:spTree>
    <p:extLst>
      <p:ext uri="{BB962C8B-B14F-4D97-AF65-F5344CB8AC3E}">
        <p14:creationId xmlns:p14="http://schemas.microsoft.com/office/powerpoint/2010/main" val="20205788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Experience: Device</a:t>
            </a:r>
            <a:endParaRPr lang="en-US" dirty="0"/>
          </a:p>
        </p:txBody>
      </p:sp>
      <p:sp>
        <p:nvSpPr>
          <p:cNvPr id="3" name="Content Placeholder 2"/>
          <p:cNvSpPr>
            <a:spLocks noGrp="1"/>
          </p:cNvSpPr>
          <p:nvPr>
            <p:ph idx="1"/>
          </p:nvPr>
        </p:nvSpPr>
        <p:spPr>
          <a:xfrm>
            <a:off x="1104293" y="2083914"/>
            <a:ext cx="8946541" cy="4195481"/>
          </a:xfrm>
        </p:spPr>
        <p:txBody>
          <a:bodyPr/>
          <a:lstStyle/>
          <a:p>
            <a:r>
              <a:rPr lang="en-US" dirty="0" smtClean="0"/>
              <a:t>Device will be stored inside the device dependent on the form of the toy. I.E. Spherical toys will house the device meanwhile strings and the like will have the sensors applied to the strings.</a:t>
            </a:r>
          </a:p>
          <a:p>
            <a:r>
              <a:rPr lang="en-US" dirty="0" smtClean="0"/>
              <a:t>Devices will come with serial numbers that will allow one to tie a device to a user. </a:t>
            </a:r>
            <a:endParaRPr lang="en-US" dirty="0" smtClean="0"/>
          </a:p>
          <a:p>
            <a:r>
              <a:rPr lang="en-US" dirty="0" smtClean="0"/>
              <a:t>Requires connection to a </a:t>
            </a:r>
            <a:r>
              <a:rPr lang="en-US" dirty="0" err="1" smtClean="0"/>
              <a:t>Wi-fi</a:t>
            </a:r>
            <a:r>
              <a:rPr lang="en-US" dirty="0" smtClean="0"/>
              <a:t> network in order to stream data</a:t>
            </a:r>
          </a:p>
          <a:p>
            <a:pPr lvl="1"/>
            <a:r>
              <a:rPr lang="en-US" dirty="0" smtClean="0"/>
              <a:t>Device setup like the particle</a:t>
            </a:r>
          </a:p>
          <a:p>
            <a:pPr lvl="1"/>
            <a:r>
              <a:rPr lang="en-US" dirty="0" smtClean="0"/>
              <a:t>Light based setup: </a:t>
            </a:r>
            <a:r>
              <a:rPr lang="en-US" dirty="0" err="1" smtClean="0"/>
              <a:t>Petnet</a:t>
            </a:r>
            <a:endParaRPr lang="en-US" dirty="0" smtClean="0"/>
          </a:p>
          <a:p>
            <a:pPr lvl="1"/>
            <a:r>
              <a:rPr lang="en-US" dirty="0" smtClean="0"/>
              <a:t>Hub based setup w/ BLE: Pet Health </a:t>
            </a:r>
            <a:r>
              <a:rPr lang="en-US" dirty="0" err="1" smtClean="0"/>
              <a:t>io</a:t>
            </a:r>
            <a:r>
              <a:rPr lang="en-US" dirty="0" smtClean="0"/>
              <a:t> V2</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670166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31">
            <a:extLst>
              <a:ext uri="{FF2B5EF4-FFF2-40B4-BE49-F238E27FC236}">
                <a16:creationId xmlns:a16="http://schemas.microsoft.com/office/drawing/2014/main" xmlns=""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0" name="Freeform 5">
            <a:extLst>
              <a:ext uri="{FF2B5EF4-FFF2-40B4-BE49-F238E27FC236}">
                <a16:creationId xmlns:a16="http://schemas.microsoft.com/office/drawing/2014/main" xmlns=""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9"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1711670"/>
            <a:ext cx="5449889" cy="3434656"/>
          </a:xfrm>
          <a:prstGeom prst="rect">
            <a:avLst/>
          </a:prstGeom>
          <a:effectLst/>
        </p:spPr>
      </p:pic>
      <p:sp>
        <p:nvSpPr>
          <p:cNvPr id="22" name="Rectangle 21">
            <a:extLst>
              <a:ext uri="{FF2B5EF4-FFF2-40B4-BE49-F238E27FC236}">
                <a16:creationId xmlns:a16="http://schemas.microsoft.com/office/drawing/2014/main" xmlns=""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8931" y="629266"/>
            <a:ext cx="4166510" cy="1622321"/>
          </a:xfrm>
        </p:spPr>
        <p:txBody>
          <a:bodyPr>
            <a:normAutofit/>
          </a:bodyPr>
          <a:lstStyle/>
          <a:p>
            <a:r>
              <a:rPr lang="en-US">
                <a:solidFill>
                  <a:srgbClr val="EBEBEB"/>
                </a:solidFill>
              </a:rPr>
              <a:t>System Design</a:t>
            </a:r>
          </a:p>
        </p:txBody>
      </p:sp>
      <p:sp>
        <p:nvSpPr>
          <p:cNvPr id="5" name="Slide Number Placeholder 4"/>
          <p:cNvSpPr>
            <a:spLocks noGrp="1"/>
          </p:cNvSpPr>
          <p:nvPr>
            <p:ph type="sldNum" sz="quarter" idx="12"/>
          </p:nvPr>
        </p:nvSpPr>
        <p:spPr>
          <a:xfrm>
            <a:off x="10352540" y="295729"/>
            <a:ext cx="838199" cy="767687"/>
          </a:xfrm>
        </p:spPr>
        <p:txBody>
          <a:bodyPr>
            <a:normAutofit/>
          </a:bodyPr>
          <a:lstStyle/>
          <a:p>
            <a:pPr>
              <a:spcAft>
                <a:spcPts val="600"/>
              </a:spcAft>
            </a:pPr>
            <a:fld id="{D57F1E4F-1CFF-5643-939E-02111984F565}" type="slidenum">
              <a:rPr lang="en-US">
                <a:solidFill>
                  <a:srgbClr val="FFFFFF"/>
                </a:solidFill>
              </a:rPr>
              <a:pPr>
                <a:spcAft>
                  <a:spcPts val="600"/>
                </a:spcAft>
              </a:pPr>
              <a:t>12</a:t>
            </a:fld>
            <a:endParaRPr lang="en-US">
              <a:solidFill>
                <a:srgbClr val="FFFFFF"/>
              </a:solidFill>
            </a:endParaRPr>
          </a:p>
        </p:txBody>
      </p:sp>
      <p:sp>
        <p:nvSpPr>
          <p:cNvPr id="11" name="Content Placeholder 10"/>
          <p:cNvSpPr>
            <a:spLocks noGrp="1"/>
          </p:cNvSpPr>
          <p:nvPr>
            <p:ph idx="1"/>
          </p:nvPr>
        </p:nvSpPr>
        <p:spPr>
          <a:xfrm>
            <a:off x="648931" y="2438400"/>
            <a:ext cx="4166509" cy="3785419"/>
          </a:xfrm>
        </p:spPr>
        <p:txBody>
          <a:bodyPr>
            <a:normAutofit lnSpcReduction="10000"/>
          </a:bodyPr>
          <a:lstStyle/>
          <a:p>
            <a:r>
              <a:rPr lang="en-US" dirty="0" smtClean="0">
                <a:solidFill>
                  <a:srgbClr val="EBEBEB"/>
                </a:solidFill>
              </a:rPr>
              <a:t>Particle does some computation to determine activity level.</a:t>
            </a:r>
          </a:p>
          <a:p>
            <a:r>
              <a:rPr lang="en-US" dirty="0" smtClean="0">
                <a:solidFill>
                  <a:srgbClr val="EBEBEB"/>
                </a:solidFill>
              </a:rPr>
              <a:t>Activity level is stored on a 10 second time interval. Every 10 seconds the particle device determines how many seconds of those 10 had any activity.</a:t>
            </a:r>
          </a:p>
          <a:p>
            <a:r>
              <a:rPr lang="en-US" dirty="0" smtClean="0">
                <a:solidFill>
                  <a:srgbClr val="EBEBEB"/>
                </a:solidFill>
              </a:rPr>
              <a:t>After every ten seconds data is sent to the particle webhook.</a:t>
            </a:r>
            <a:endParaRPr lang="en-US" dirty="0">
              <a:solidFill>
                <a:srgbClr val="EBEBEB"/>
              </a:solidFill>
            </a:endParaRPr>
          </a:p>
        </p:txBody>
      </p:sp>
    </p:spTree>
    <p:extLst>
      <p:ext uri="{BB962C8B-B14F-4D97-AF65-F5344CB8AC3E}">
        <p14:creationId xmlns:p14="http://schemas.microsoft.com/office/powerpoint/2010/main" val="16134328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31">
            <a:extLst>
              <a:ext uri="{FF2B5EF4-FFF2-40B4-BE49-F238E27FC236}">
                <a16:creationId xmlns:a16="http://schemas.microsoft.com/office/drawing/2014/main" xmlns=""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0" name="Freeform 5">
            <a:extLst>
              <a:ext uri="{FF2B5EF4-FFF2-40B4-BE49-F238E27FC236}">
                <a16:creationId xmlns:a16="http://schemas.microsoft.com/office/drawing/2014/main" xmlns=""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9"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1711670"/>
            <a:ext cx="5449889" cy="3434656"/>
          </a:xfrm>
          <a:prstGeom prst="rect">
            <a:avLst/>
          </a:prstGeom>
          <a:effectLst/>
        </p:spPr>
      </p:pic>
      <p:sp>
        <p:nvSpPr>
          <p:cNvPr id="22" name="Rectangle 21">
            <a:extLst>
              <a:ext uri="{FF2B5EF4-FFF2-40B4-BE49-F238E27FC236}">
                <a16:creationId xmlns:a16="http://schemas.microsoft.com/office/drawing/2014/main" xmlns=""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8931" y="629266"/>
            <a:ext cx="4166510" cy="1622321"/>
          </a:xfrm>
        </p:spPr>
        <p:txBody>
          <a:bodyPr>
            <a:normAutofit/>
          </a:bodyPr>
          <a:lstStyle/>
          <a:p>
            <a:r>
              <a:rPr lang="en-US">
                <a:solidFill>
                  <a:srgbClr val="EBEBEB"/>
                </a:solidFill>
              </a:rPr>
              <a:t>System Design</a:t>
            </a:r>
          </a:p>
        </p:txBody>
      </p:sp>
      <p:sp>
        <p:nvSpPr>
          <p:cNvPr id="5" name="Slide Number Placeholder 4"/>
          <p:cNvSpPr>
            <a:spLocks noGrp="1"/>
          </p:cNvSpPr>
          <p:nvPr>
            <p:ph type="sldNum" sz="quarter" idx="12"/>
          </p:nvPr>
        </p:nvSpPr>
        <p:spPr>
          <a:xfrm>
            <a:off x="10352540" y="295729"/>
            <a:ext cx="838199" cy="767687"/>
          </a:xfrm>
        </p:spPr>
        <p:txBody>
          <a:bodyPr>
            <a:normAutofit/>
          </a:bodyPr>
          <a:lstStyle/>
          <a:p>
            <a:pPr>
              <a:spcAft>
                <a:spcPts val="600"/>
              </a:spcAft>
            </a:pPr>
            <a:fld id="{D57F1E4F-1CFF-5643-939E-02111984F565}" type="slidenum">
              <a:rPr lang="en-US">
                <a:solidFill>
                  <a:srgbClr val="FFFFFF"/>
                </a:solidFill>
              </a:rPr>
              <a:pPr>
                <a:spcAft>
                  <a:spcPts val="600"/>
                </a:spcAft>
              </a:pPr>
              <a:t>13</a:t>
            </a:fld>
            <a:endParaRPr lang="en-US">
              <a:solidFill>
                <a:srgbClr val="FFFFFF"/>
              </a:solidFill>
            </a:endParaRPr>
          </a:p>
        </p:txBody>
      </p:sp>
      <p:sp>
        <p:nvSpPr>
          <p:cNvPr id="11" name="Content Placeholder 10"/>
          <p:cNvSpPr>
            <a:spLocks noGrp="1"/>
          </p:cNvSpPr>
          <p:nvPr>
            <p:ph idx="1"/>
          </p:nvPr>
        </p:nvSpPr>
        <p:spPr>
          <a:xfrm>
            <a:off x="648931" y="2438400"/>
            <a:ext cx="4166509" cy="3785419"/>
          </a:xfrm>
        </p:spPr>
        <p:txBody>
          <a:bodyPr>
            <a:normAutofit/>
          </a:bodyPr>
          <a:lstStyle/>
          <a:p>
            <a:r>
              <a:rPr lang="en-US" dirty="0" smtClean="0">
                <a:solidFill>
                  <a:srgbClr val="EBEBEB"/>
                </a:solidFill>
              </a:rPr>
              <a:t>Particle webhook then sends an HTTP post request to the pethealth.io web API. </a:t>
            </a:r>
          </a:p>
          <a:p>
            <a:r>
              <a:rPr lang="en-US" dirty="0" smtClean="0">
                <a:solidFill>
                  <a:srgbClr val="EBEBEB"/>
                </a:solidFill>
              </a:rPr>
              <a:t>API is built using </a:t>
            </a:r>
            <a:r>
              <a:rPr lang="en-US" dirty="0" err="1" smtClean="0">
                <a:solidFill>
                  <a:srgbClr val="EBEBEB"/>
                </a:solidFill>
              </a:rPr>
              <a:t>GraphQL</a:t>
            </a:r>
            <a:r>
              <a:rPr lang="en-US" dirty="0" smtClean="0">
                <a:solidFill>
                  <a:srgbClr val="EBEBEB"/>
                </a:solidFill>
              </a:rPr>
              <a:t> which is different than the typical REST API. </a:t>
            </a:r>
          </a:p>
          <a:p>
            <a:r>
              <a:rPr lang="en-US" dirty="0" smtClean="0">
                <a:solidFill>
                  <a:srgbClr val="EBEBEB"/>
                </a:solidFill>
              </a:rPr>
              <a:t>Web server stores the data into a NoSQL data store, in this case we are using MongoDB.</a:t>
            </a:r>
            <a:endParaRPr lang="en-US" dirty="0">
              <a:solidFill>
                <a:srgbClr val="EBEBEB"/>
              </a:solidFill>
            </a:endParaRPr>
          </a:p>
        </p:txBody>
      </p:sp>
    </p:spTree>
    <p:extLst>
      <p:ext uri="{BB962C8B-B14F-4D97-AF65-F5344CB8AC3E}">
        <p14:creationId xmlns:p14="http://schemas.microsoft.com/office/powerpoint/2010/main" val="18360603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31">
            <a:extLst>
              <a:ext uri="{FF2B5EF4-FFF2-40B4-BE49-F238E27FC236}">
                <a16:creationId xmlns:a16="http://schemas.microsoft.com/office/drawing/2014/main" xmlns=""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0" name="Freeform 5">
            <a:extLst>
              <a:ext uri="{FF2B5EF4-FFF2-40B4-BE49-F238E27FC236}">
                <a16:creationId xmlns:a16="http://schemas.microsoft.com/office/drawing/2014/main" xmlns=""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9"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1711670"/>
            <a:ext cx="5449889" cy="3434656"/>
          </a:xfrm>
          <a:prstGeom prst="rect">
            <a:avLst/>
          </a:prstGeom>
          <a:effectLst/>
        </p:spPr>
      </p:pic>
      <p:sp>
        <p:nvSpPr>
          <p:cNvPr id="22" name="Rectangle 21">
            <a:extLst>
              <a:ext uri="{FF2B5EF4-FFF2-40B4-BE49-F238E27FC236}">
                <a16:creationId xmlns:a16="http://schemas.microsoft.com/office/drawing/2014/main" xmlns=""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8931" y="629266"/>
            <a:ext cx="4166510" cy="1622321"/>
          </a:xfrm>
        </p:spPr>
        <p:txBody>
          <a:bodyPr>
            <a:normAutofit/>
          </a:bodyPr>
          <a:lstStyle/>
          <a:p>
            <a:r>
              <a:rPr lang="en-US">
                <a:solidFill>
                  <a:srgbClr val="EBEBEB"/>
                </a:solidFill>
              </a:rPr>
              <a:t>System Design</a:t>
            </a:r>
          </a:p>
        </p:txBody>
      </p:sp>
      <p:sp>
        <p:nvSpPr>
          <p:cNvPr id="5" name="Slide Number Placeholder 4"/>
          <p:cNvSpPr>
            <a:spLocks noGrp="1"/>
          </p:cNvSpPr>
          <p:nvPr>
            <p:ph type="sldNum" sz="quarter" idx="12"/>
          </p:nvPr>
        </p:nvSpPr>
        <p:spPr>
          <a:xfrm>
            <a:off x="10352540" y="295729"/>
            <a:ext cx="838199" cy="767687"/>
          </a:xfrm>
        </p:spPr>
        <p:txBody>
          <a:bodyPr>
            <a:normAutofit/>
          </a:bodyPr>
          <a:lstStyle/>
          <a:p>
            <a:pPr>
              <a:spcAft>
                <a:spcPts val="600"/>
              </a:spcAft>
            </a:pPr>
            <a:fld id="{D57F1E4F-1CFF-5643-939E-02111984F565}" type="slidenum">
              <a:rPr lang="en-US">
                <a:solidFill>
                  <a:srgbClr val="FFFFFF"/>
                </a:solidFill>
              </a:rPr>
              <a:pPr>
                <a:spcAft>
                  <a:spcPts val="600"/>
                </a:spcAft>
              </a:pPr>
              <a:t>14</a:t>
            </a:fld>
            <a:endParaRPr lang="en-US">
              <a:solidFill>
                <a:srgbClr val="FFFFFF"/>
              </a:solidFill>
            </a:endParaRPr>
          </a:p>
        </p:txBody>
      </p:sp>
      <p:sp>
        <p:nvSpPr>
          <p:cNvPr id="11" name="Content Placeholder 10"/>
          <p:cNvSpPr>
            <a:spLocks noGrp="1"/>
          </p:cNvSpPr>
          <p:nvPr>
            <p:ph idx="1"/>
          </p:nvPr>
        </p:nvSpPr>
        <p:spPr>
          <a:xfrm>
            <a:off x="648931" y="2438400"/>
            <a:ext cx="4166509" cy="3785419"/>
          </a:xfrm>
        </p:spPr>
        <p:txBody>
          <a:bodyPr>
            <a:normAutofit/>
          </a:bodyPr>
          <a:lstStyle/>
          <a:p>
            <a:r>
              <a:rPr lang="en-US" dirty="0" smtClean="0">
                <a:solidFill>
                  <a:srgbClr val="EBEBEB"/>
                </a:solidFill>
              </a:rPr>
              <a:t>Web Server will then send a  notification via email, text message, or web desktop notification when there has been an set time with no activity.</a:t>
            </a:r>
          </a:p>
          <a:p>
            <a:pPr lvl="1"/>
            <a:r>
              <a:rPr lang="en-US" dirty="0" smtClean="0">
                <a:solidFill>
                  <a:srgbClr val="EBEBEB"/>
                </a:solidFill>
              </a:rPr>
              <a:t>Currently set to 10 seconds though ideally it would notify you once a day or every couple hours.</a:t>
            </a:r>
          </a:p>
          <a:p>
            <a:endParaRPr lang="en-US" dirty="0">
              <a:solidFill>
                <a:srgbClr val="EBEBEB"/>
              </a:solidFill>
            </a:endParaRPr>
          </a:p>
        </p:txBody>
      </p:sp>
    </p:spTree>
    <p:extLst>
      <p:ext uri="{BB962C8B-B14F-4D97-AF65-F5344CB8AC3E}">
        <p14:creationId xmlns:p14="http://schemas.microsoft.com/office/powerpoint/2010/main" val="21407751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471067" y="1420978"/>
            <a:ext cx="7754809" cy="48467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p:cNvSpPr>
            <a:spLocks noGrp="1"/>
          </p:cNvSpPr>
          <p:nvPr>
            <p:ph type="title"/>
          </p:nvPr>
        </p:nvSpPr>
        <p:spPr/>
        <p:txBody>
          <a:bodyPr/>
          <a:lstStyle/>
          <a:p>
            <a:r>
              <a:rPr lang="en-US" dirty="0" smtClean="0"/>
              <a:t>Demo!</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15</a:t>
            </a:fld>
            <a:endParaRPr lang="en-US" dirty="0"/>
          </a:p>
        </p:txBody>
      </p:sp>
      <p:sp>
        <p:nvSpPr>
          <p:cNvPr id="5" name="Folded Corner 4"/>
          <p:cNvSpPr/>
          <p:nvPr/>
        </p:nvSpPr>
        <p:spPr>
          <a:xfrm>
            <a:off x="5348472" y="2331249"/>
            <a:ext cx="3671960" cy="3155151"/>
          </a:xfrm>
          <a:prstGeom prst="foldedCorner">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is-IS" dirty="0" smtClean="0">
                <a:solidFill>
                  <a:srgbClr val="92D050"/>
                </a:solidFill>
              </a:rPr>
              <a:t>4d004f000351353530373132</a:t>
            </a:r>
          </a:p>
          <a:p>
            <a:pPr algn="ctr"/>
            <a:endParaRPr lang="is-IS" dirty="0">
              <a:solidFill>
                <a:srgbClr val="92D050"/>
              </a:solidFill>
            </a:endParaRPr>
          </a:p>
          <a:p>
            <a:pPr algn="ctr"/>
            <a:r>
              <a:rPr lang="is-IS" dirty="0" smtClean="0">
                <a:solidFill>
                  <a:srgbClr val="92D050"/>
                </a:solidFill>
              </a:rPr>
              <a:t>1. Create an account at pethealth.io</a:t>
            </a:r>
          </a:p>
          <a:p>
            <a:pPr algn="ctr"/>
            <a:r>
              <a:rPr lang="is-IS" dirty="0" smtClean="0">
                <a:solidFill>
                  <a:srgbClr val="92D050"/>
                </a:solidFill>
              </a:rPr>
              <a:t>2. Enter your serial number above to create a new device</a:t>
            </a:r>
          </a:p>
          <a:p>
            <a:pPr algn="ctr"/>
            <a:r>
              <a:rPr lang="is-IS" dirty="0" smtClean="0">
                <a:solidFill>
                  <a:srgbClr val="92D050"/>
                </a:solidFill>
              </a:rPr>
              <a:t>3. Click on the device and watch your pet’s activity</a:t>
            </a:r>
            <a:endParaRPr lang="en-US" dirty="0">
              <a:solidFill>
                <a:srgbClr val="92D050"/>
              </a:solidFill>
            </a:endParaRPr>
          </a:p>
        </p:txBody>
      </p:sp>
    </p:spTree>
    <p:extLst>
      <p:ext uri="{BB962C8B-B14F-4D97-AF65-F5344CB8AC3E}">
        <p14:creationId xmlns:p14="http://schemas.microsoft.com/office/powerpoint/2010/main" val="19504148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 V2.0</a:t>
            </a:r>
            <a:endParaRPr lang="en-US" dirty="0"/>
          </a:p>
        </p:txBody>
      </p:sp>
      <p:sp>
        <p:nvSpPr>
          <p:cNvPr id="3" name="Content Placeholder 2"/>
          <p:cNvSpPr>
            <a:spLocks noGrp="1"/>
          </p:cNvSpPr>
          <p:nvPr>
            <p:ph idx="1"/>
          </p:nvPr>
        </p:nvSpPr>
        <p:spPr/>
        <p:txBody>
          <a:bodyPr/>
          <a:lstStyle/>
          <a:p>
            <a:r>
              <a:rPr lang="en-US" dirty="0" smtClean="0"/>
              <a:t>Create a hub where devices will communicate with. The hub would </a:t>
            </a:r>
            <a:r>
              <a:rPr lang="en-US" dirty="0" smtClean="0"/>
              <a:t>buffer/cache network </a:t>
            </a:r>
            <a:r>
              <a:rPr lang="en-US" dirty="0" smtClean="0"/>
              <a:t>requests if there was no internet </a:t>
            </a:r>
            <a:r>
              <a:rPr lang="en-US" dirty="0" smtClean="0"/>
              <a:t>connectivity or other settings.</a:t>
            </a:r>
            <a:endParaRPr lang="en-US" dirty="0" smtClean="0"/>
          </a:p>
          <a:p>
            <a:r>
              <a:rPr lang="en-US" dirty="0" smtClean="0"/>
              <a:t>Design toys to hold </a:t>
            </a:r>
            <a:r>
              <a:rPr lang="en-US" dirty="0" err="1" smtClean="0"/>
              <a:t>IoT</a:t>
            </a:r>
            <a:r>
              <a:rPr lang="en-US" dirty="0" smtClean="0"/>
              <a:t> device.</a:t>
            </a:r>
          </a:p>
          <a:p>
            <a:r>
              <a:rPr lang="en-US" dirty="0" smtClean="0"/>
              <a:t>Better notification system.</a:t>
            </a:r>
          </a:p>
          <a:p>
            <a:pPr lvl="1"/>
            <a:r>
              <a:rPr lang="en-US" dirty="0" smtClean="0"/>
              <a:t>Right now, system can’t scale to millions of users &amp; millions of devices. It could probably handle thousands of devices &amp; users.</a:t>
            </a:r>
          </a:p>
          <a:p>
            <a:r>
              <a:rPr lang="en-US" dirty="0" smtClean="0"/>
              <a:t>Better web application UI</a:t>
            </a:r>
          </a:p>
          <a:p>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8119894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 V2.0</a:t>
            </a:r>
            <a:endParaRPr lang="en-US" dirty="0"/>
          </a:p>
        </p:txBody>
      </p:sp>
      <p:sp>
        <p:nvSpPr>
          <p:cNvPr id="3" name="Content Placeholder 2"/>
          <p:cNvSpPr>
            <a:spLocks noGrp="1"/>
          </p:cNvSpPr>
          <p:nvPr>
            <p:ph idx="1"/>
          </p:nvPr>
        </p:nvSpPr>
        <p:spPr/>
        <p:txBody>
          <a:bodyPr/>
          <a:lstStyle/>
          <a:p>
            <a:r>
              <a:rPr lang="en-US" dirty="0" smtClean="0"/>
              <a:t>Make it more appealing to </a:t>
            </a:r>
            <a:r>
              <a:rPr lang="en-US" dirty="0" smtClean="0"/>
              <a:t>pets</a:t>
            </a:r>
          </a:p>
          <a:p>
            <a:pPr lvl="1"/>
            <a:r>
              <a:rPr lang="en-US" dirty="0" smtClean="0"/>
              <a:t>Lights</a:t>
            </a:r>
          </a:p>
          <a:p>
            <a:pPr lvl="1"/>
            <a:r>
              <a:rPr lang="en-US" dirty="0" smtClean="0"/>
              <a:t>Sounds</a:t>
            </a:r>
          </a:p>
          <a:p>
            <a:pPr lvl="1"/>
            <a:r>
              <a:rPr lang="en-US" dirty="0" smtClean="0"/>
              <a:t>Vibrations</a:t>
            </a:r>
          </a:p>
          <a:p>
            <a:pPr lvl="1"/>
            <a:r>
              <a:rPr lang="en-US" dirty="0" smtClean="0"/>
              <a:t>Cat nip?????</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17</a:t>
            </a:fld>
            <a:endParaRPr lang="en-US" dirty="0"/>
          </a:p>
        </p:txBody>
      </p:sp>
      <p:pic>
        <p:nvPicPr>
          <p:cNvPr id="6" name="IMG_06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02422" y="0"/>
            <a:ext cx="3857625" cy="6858000"/>
          </a:xfrm>
          <a:prstGeom prst="rect">
            <a:avLst/>
          </a:prstGeom>
        </p:spPr>
      </p:pic>
    </p:spTree>
    <p:extLst>
      <p:ext uri="{BB962C8B-B14F-4D97-AF65-F5344CB8AC3E}">
        <p14:creationId xmlns:p14="http://schemas.microsoft.com/office/powerpoint/2010/main" val="12112724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Kickstarter! Support Pet Health </a:t>
            </a:r>
            <a:r>
              <a:rPr lang="en-US" dirty="0" err="1" smtClean="0"/>
              <a:t>io</a:t>
            </a:r>
            <a:r>
              <a:rPr lang="en-US" dirty="0" smtClean="0"/>
              <a:t>!</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www.kickstarter.com/projects/265997902/pet-health-iot-toy</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817793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sp>
        <p:nvSpPr>
          <p:cNvPr id="3" name="Content Placeholder 2"/>
          <p:cNvSpPr>
            <a:spLocks noGrp="1"/>
          </p:cNvSpPr>
          <p:nvPr>
            <p:ph idx="1"/>
          </p:nvPr>
        </p:nvSpPr>
        <p:spPr/>
        <p:txBody>
          <a:bodyPr/>
          <a:lstStyle/>
          <a:p>
            <a:r>
              <a:rPr lang="en-US" dirty="0"/>
              <a:t>But for reals, I don’t have a kick starter so don’t go to the link and buy it</a:t>
            </a:r>
            <a:r>
              <a:rPr lang="mr-IN" dirty="0"/>
              <a:t>…</a:t>
            </a:r>
            <a:r>
              <a:rPr lang="en-US" dirty="0"/>
              <a:t> its not for the pet health </a:t>
            </a:r>
            <a:r>
              <a:rPr lang="en-US" dirty="0" err="1"/>
              <a:t>io</a:t>
            </a:r>
            <a:r>
              <a:rPr lang="en-US" dirty="0"/>
              <a:t> toy.</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79818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with the project</a:t>
            </a:r>
            <a:endParaRPr lang="en-US" dirty="0"/>
          </a:p>
        </p:txBody>
      </p:sp>
      <p:sp>
        <p:nvSpPr>
          <p:cNvPr id="3" name="Content Placeholder 2"/>
          <p:cNvSpPr>
            <a:spLocks noGrp="1"/>
          </p:cNvSpPr>
          <p:nvPr>
            <p:ph idx="1"/>
          </p:nvPr>
        </p:nvSpPr>
        <p:spPr/>
        <p:txBody>
          <a:bodyPr/>
          <a:lstStyle/>
          <a:p>
            <a:r>
              <a:rPr lang="en-US" dirty="0" smtClean="0"/>
              <a:t>Learn </a:t>
            </a:r>
            <a:r>
              <a:rPr lang="en-US" dirty="0" err="1" smtClean="0"/>
              <a:t>IoT</a:t>
            </a:r>
            <a:r>
              <a:rPr lang="en-US" dirty="0" smtClean="0"/>
              <a:t> from a whole system perspective</a:t>
            </a:r>
          </a:p>
          <a:p>
            <a:r>
              <a:rPr lang="en-US" dirty="0" smtClean="0"/>
              <a:t>Learn how to build a device</a:t>
            </a:r>
          </a:p>
          <a:p>
            <a:pPr lvl="1"/>
            <a:r>
              <a:rPr lang="en-US" dirty="0" smtClean="0"/>
              <a:t>Very little knowledge on electrical engineering </a:t>
            </a:r>
            <a:r>
              <a:rPr lang="en-US" dirty="0" smtClean="0"/>
              <a:t>things</a:t>
            </a:r>
          </a:p>
          <a:p>
            <a:r>
              <a:rPr lang="en-US" dirty="0" smtClean="0"/>
              <a:t>Have a good base to possibly build something cool for my own pets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20048315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br>
              <a:rPr lang="en-US" dirty="0" smtClean="0"/>
            </a:b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www.economist.com/news/business/21716077-shi-tzus-having-hip-replacements-and-cats-underwater-treadmills-americas-booming-pet</a:t>
            </a:r>
            <a:endParaRPr lang="en-US" dirty="0" smtClean="0"/>
          </a:p>
          <a:p>
            <a:r>
              <a:rPr lang="en-US" dirty="0">
                <a:hlinkClick r:id="rId3"/>
              </a:rPr>
              <a:t>https://</a:t>
            </a:r>
            <a:r>
              <a:rPr lang="en-US" dirty="0" smtClean="0">
                <a:hlinkClick r:id="rId3"/>
              </a:rPr>
              <a:t>www.petmd.com/dog/nutrition/evr_multi_long_term_effects_of_obesity_on_pets</a:t>
            </a:r>
            <a:endParaRPr lang="en-US" dirty="0"/>
          </a:p>
          <a:p>
            <a:r>
              <a:rPr lang="en-US" dirty="0">
                <a:hlinkClick r:id="rId4"/>
              </a:rPr>
              <a:t>https://</a:t>
            </a:r>
            <a:r>
              <a:rPr lang="en-US" dirty="0" smtClean="0">
                <a:hlinkClick r:id="rId4"/>
              </a:rPr>
              <a:t>www.prnewswire.com/news-releases/us-pet-toys-market-tops-1-billion-300495452.html</a:t>
            </a:r>
            <a:endParaRPr lang="en-US" dirty="0" smtClean="0"/>
          </a:p>
          <a:p>
            <a:r>
              <a:rPr lang="en-US" dirty="0">
                <a:hlinkClick r:id="rId5"/>
              </a:rPr>
              <a:t>https://</a:t>
            </a:r>
            <a:r>
              <a:rPr lang="en-US" dirty="0" smtClean="0">
                <a:hlinkClick r:id="rId5"/>
              </a:rPr>
              <a:t>www.petsmart.com</a:t>
            </a:r>
            <a:endParaRPr lang="en-US" dirty="0" smtClean="0"/>
          </a:p>
          <a:p>
            <a:r>
              <a:rPr lang="en-US" dirty="0">
                <a:hlinkClick r:id="rId6"/>
              </a:rPr>
              <a:t>https://</a:t>
            </a:r>
            <a:r>
              <a:rPr lang="en-US" dirty="0" smtClean="0">
                <a:hlinkClick r:id="rId6"/>
              </a:rPr>
              <a:t>www.litter-robot.com</a:t>
            </a:r>
            <a:endParaRPr lang="en-US" dirty="0" smtClean="0"/>
          </a:p>
          <a:p>
            <a:r>
              <a:rPr lang="en-US" dirty="0">
                <a:hlinkClick r:id="rId7"/>
              </a:rPr>
              <a:t>https://petnet.io</a:t>
            </a:r>
            <a:r>
              <a:rPr lang="en-US" dirty="0" smtClean="0">
                <a:hlinkClick r:id="rId7"/>
              </a:rPr>
              <a:t>/</a:t>
            </a: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687581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Outlook on Pet Health</a:t>
            </a:r>
            <a:endParaRPr lang="en-US" dirty="0"/>
          </a:p>
        </p:txBody>
      </p:sp>
      <p:sp>
        <p:nvSpPr>
          <p:cNvPr id="3" name="Content Placeholder 2"/>
          <p:cNvSpPr>
            <a:spLocks noGrp="1"/>
          </p:cNvSpPr>
          <p:nvPr>
            <p:ph idx="1"/>
          </p:nvPr>
        </p:nvSpPr>
        <p:spPr/>
        <p:txBody>
          <a:bodyPr/>
          <a:lstStyle/>
          <a:p>
            <a:r>
              <a:rPr lang="en-US" dirty="0" smtClean="0"/>
              <a:t>Consumer spending increased from </a:t>
            </a:r>
            <a:r>
              <a:rPr lang="en-US" b="1" dirty="0" smtClean="0"/>
              <a:t>$13.7</a:t>
            </a:r>
            <a:r>
              <a:rPr lang="en-US" dirty="0" smtClean="0"/>
              <a:t>bn to </a:t>
            </a:r>
            <a:r>
              <a:rPr lang="en-US" b="1" dirty="0" smtClean="0"/>
              <a:t>$16</a:t>
            </a:r>
            <a:r>
              <a:rPr lang="en-US" dirty="0" smtClean="0"/>
              <a:t>bn, for pet health treatment, between 2012 and 2016.</a:t>
            </a:r>
          </a:p>
          <a:p>
            <a:r>
              <a:rPr lang="en-US" dirty="0" smtClean="0"/>
              <a:t>Pet toy industry crossed the </a:t>
            </a:r>
            <a:r>
              <a:rPr lang="en-US" b="1" dirty="0" smtClean="0"/>
              <a:t>$1</a:t>
            </a:r>
            <a:r>
              <a:rPr lang="en-US" dirty="0" smtClean="0"/>
              <a:t>bn threshold in 2016</a:t>
            </a:r>
            <a:r>
              <a:rPr lang="en-US" dirty="0" smtClean="0"/>
              <a:t>.</a:t>
            </a:r>
          </a:p>
          <a:p>
            <a:r>
              <a:rPr lang="en-US" dirty="0" smtClean="0"/>
              <a:t>The pet supply / pet health treatment industry has been growing and is continuing to grow.</a:t>
            </a:r>
          </a:p>
          <a:p>
            <a:r>
              <a:rPr lang="en-US" dirty="0" smtClean="0"/>
              <a:t>Old fashion toys and supplies.</a:t>
            </a:r>
          </a:p>
          <a:p>
            <a:r>
              <a:rPr lang="en-US" dirty="0" smtClean="0"/>
              <a:t>Lately newer, “smarter” toys are being made.</a:t>
            </a:r>
            <a:endParaRPr lang="en-US" dirty="0" smtClean="0"/>
          </a:p>
        </p:txBody>
      </p:sp>
      <p:sp>
        <p:nvSpPr>
          <p:cNvPr id="5" name="Slide Number Placeholder 4"/>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216248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Outlook on Pet Health</a:t>
            </a:r>
            <a:endParaRPr lang="en-US" dirty="0"/>
          </a:p>
        </p:txBody>
      </p:sp>
      <p:sp>
        <p:nvSpPr>
          <p:cNvPr id="3" name="Content Placeholder 2"/>
          <p:cNvSpPr>
            <a:spLocks noGrp="1"/>
          </p:cNvSpPr>
          <p:nvPr>
            <p:ph idx="1"/>
          </p:nvPr>
        </p:nvSpPr>
        <p:spPr/>
        <p:txBody>
          <a:bodyPr>
            <a:normAutofit/>
          </a:bodyPr>
          <a:lstStyle/>
          <a:p>
            <a:r>
              <a:rPr lang="en-US" dirty="0" smtClean="0"/>
              <a:t>Not many toys for pets that are connected to the Internet and analyze data</a:t>
            </a:r>
            <a:r>
              <a:rPr lang="en-US" dirty="0" smtClean="0"/>
              <a:t>.</a:t>
            </a:r>
          </a:p>
          <a:p>
            <a:r>
              <a:rPr lang="en-US" dirty="0" smtClean="0"/>
              <a:t>Many toys are being sold for higher prices because they are automated?</a:t>
            </a:r>
          </a:p>
          <a:p>
            <a:pPr lvl="1"/>
            <a:r>
              <a:rPr lang="en-US" dirty="0" smtClean="0"/>
              <a:t>Toys that push a ball around</a:t>
            </a:r>
          </a:p>
          <a:p>
            <a:pPr lvl="1"/>
            <a:r>
              <a:rPr lang="en-US" dirty="0" smtClean="0"/>
              <a:t>Toys that whip a string around automatically</a:t>
            </a:r>
          </a:p>
          <a:p>
            <a:pPr lvl="1"/>
            <a:r>
              <a:rPr lang="en-US" dirty="0" smtClean="0"/>
              <a:t>But are they really automated? </a:t>
            </a:r>
            <a:r>
              <a:rPr lang="en-US" dirty="0" err="1" smtClean="0"/>
              <a:t>IoT</a:t>
            </a:r>
            <a:r>
              <a:rPr lang="en-US" dirty="0" smtClean="0"/>
              <a:t>?</a:t>
            </a:r>
            <a:endParaRPr lang="en-US" dirty="0" smtClean="0"/>
          </a:p>
          <a:p>
            <a:r>
              <a:rPr lang="en-US" dirty="0" smtClean="0"/>
              <a:t>Many pet supplies are connected to the internet</a:t>
            </a:r>
          </a:p>
          <a:p>
            <a:pPr lvl="1"/>
            <a:r>
              <a:rPr lang="en-US" dirty="0" err="1" smtClean="0"/>
              <a:t>Petnet</a:t>
            </a:r>
            <a:r>
              <a:rPr lang="en-US" dirty="0" smtClean="0"/>
              <a:t> feeder</a:t>
            </a:r>
          </a:p>
          <a:p>
            <a:pPr lvl="1"/>
            <a:r>
              <a:rPr lang="en-US" dirty="0" smtClean="0"/>
              <a:t>Laser </a:t>
            </a:r>
            <a:r>
              <a:rPr lang="en-US" dirty="0" smtClean="0"/>
              <a:t>pointer</a:t>
            </a:r>
            <a:endParaRPr lang="en-US" dirty="0" smtClean="0"/>
          </a:p>
        </p:txBody>
      </p:sp>
      <p:sp>
        <p:nvSpPr>
          <p:cNvPr id="5" name="Slide Number Placeholder 4"/>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1039621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Appeal</a:t>
            </a:r>
            <a:endParaRPr lang="en-US" dirty="0"/>
          </a:p>
        </p:txBody>
      </p:sp>
      <p:sp>
        <p:nvSpPr>
          <p:cNvPr id="3" name="Content Placeholder 2"/>
          <p:cNvSpPr>
            <a:spLocks noGrp="1"/>
          </p:cNvSpPr>
          <p:nvPr>
            <p:ph idx="1"/>
          </p:nvPr>
        </p:nvSpPr>
        <p:spPr/>
        <p:txBody>
          <a:bodyPr/>
          <a:lstStyle/>
          <a:p>
            <a:r>
              <a:rPr lang="en-US" dirty="0" smtClean="0"/>
              <a:t>A pet toy that doubles as an activity gauge. With a design that tries to entice the pet to play with the toy. </a:t>
            </a:r>
          </a:p>
          <a:p>
            <a:r>
              <a:rPr lang="en-US" dirty="0" smtClean="0"/>
              <a:t>Easy to set up. Create an account online and enter in the serial number of the device to activate it</a:t>
            </a:r>
            <a:r>
              <a:rPr lang="en-US" dirty="0" smtClean="0"/>
              <a:t>.</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55668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Appeal</a:t>
            </a:r>
            <a:endParaRPr lang="en-US" dirty="0"/>
          </a:p>
        </p:txBody>
      </p:sp>
      <p:sp>
        <p:nvSpPr>
          <p:cNvPr id="3" name="Content Placeholder 2"/>
          <p:cNvSpPr>
            <a:spLocks noGrp="1"/>
          </p:cNvSpPr>
          <p:nvPr>
            <p:ph idx="1"/>
          </p:nvPr>
        </p:nvSpPr>
        <p:spPr/>
        <p:txBody>
          <a:bodyPr/>
          <a:lstStyle/>
          <a:p>
            <a:r>
              <a:rPr lang="en-US" dirty="0" smtClean="0"/>
              <a:t>Obesity</a:t>
            </a:r>
            <a:endParaRPr lang="en-US" dirty="0"/>
          </a:p>
          <a:p>
            <a:pPr lvl="1"/>
            <a:r>
              <a:rPr lang="en-US" dirty="0"/>
              <a:t>Can either put the pet on a diet or an exercise plan</a:t>
            </a:r>
          </a:p>
          <a:p>
            <a:pPr lvl="1"/>
            <a:r>
              <a:rPr lang="en-US" dirty="0"/>
              <a:t>Marketed as a pet toy that helps decrease vet </a:t>
            </a:r>
            <a:r>
              <a:rPr lang="en-US" dirty="0" smtClean="0"/>
              <a:t>bills</a:t>
            </a:r>
          </a:p>
          <a:p>
            <a:endParaRPr lang="en-US" dirty="0"/>
          </a:p>
          <a:p>
            <a:r>
              <a:rPr lang="en-US" dirty="0"/>
              <a:t>Increased risk for pet health problems if pet is overweight / obese.</a:t>
            </a:r>
          </a:p>
          <a:p>
            <a:pPr lvl="1"/>
            <a:r>
              <a:rPr lang="en-US" dirty="0"/>
              <a:t>Exercise intolerance, decreased stamina</a:t>
            </a:r>
          </a:p>
          <a:p>
            <a:pPr lvl="1"/>
            <a:r>
              <a:rPr lang="en-US" dirty="0"/>
              <a:t>Liver disease or dysfunction</a:t>
            </a:r>
          </a:p>
          <a:p>
            <a:pPr lvl="1"/>
            <a:r>
              <a:rPr lang="en-US" dirty="0"/>
              <a:t>Lowered immune system function</a:t>
            </a:r>
          </a:p>
          <a:p>
            <a:pPr lvl="1"/>
            <a:r>
              <a:rPr lang="en-US" dirty="0"/>
              <a:t>Increased risk of developing </a:t>
            </a:r>
            <a:r>
              <a:rPr lang="en-US" i="1" dirty="0"/>
              <a:t>malignant</a:t>
            </a:r>
            <a:r>
              <a:rPr lang="en-US" dirty="0"/>
              <a:t> tumors (cancer)</a:t>
            </a:r>
          </a:p>
          <a:p>
            <a:pPr lvl="1"/>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14848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Anecdotal Evidence</a:t>
            </a:r>
            <a:endParaRPr lang="en-US" dirty="0"/>
          </a:p>
        </p:txBody>
      </p:sp>
      <p:sp>
        <p:nvSpPr>
          <p:cNvPr id="3" name="Content Placeholder 2"/>
          <p:cNvSpPr>
            <a:spLocks noGrp="1"/>
          </p:cNvSpPr>
          <p:nvPr>
            <p:ph idx="1"/>
          </p:nvPr>
        </p:nvSpPr>
        <p:spPr/>
        <p:txBody>
          <a:bodyPr/>
          <a:lstStyle/>
          <a:p>
            <a:r>
              <a:rPr lang="en-US" dirty="0"/>
              <a:t>Anecdotal evidence, pet supplies can be </a:t>
            </a:r>
            <a:r>
              <a:rPr lang="en-US" dirty="0" smtClean="0"/>
              <a:t>expensive but if they provide some use many people will buy them.</a:t>
            </a:r>
            <a:endParaRPr lang="en-US" dirty="0"/>
          </a:p>
          <a:p>
            <a:r>
              <a:rPr lang="en-US" dirty="0" smtClean="0"/>
              <a:t>Toys, some are cheap others can get more expensive.	</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312" y="3681242"/>
            <a:ext cx="1545056" cy="263061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219" y="3681242"/>
            <a:ext cx="1587344" cy="26306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8365" y="3681243"/>
            <a:ext cx="1551098" cy="26306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5727" y="3681242"/>
            <a:ext cx="2858720" cy="141726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5727" y="5277689"/>
            <a:ext cx="2858720" cy="1034169"/>
          </a:xfrm>
          <a:prstGeom prst="rect">
            <a:avLst/>
          </a:prstGeom>
        </p:spPr>
      </p:pic>
    </p:spTree>
    <p:extLst>
      <p:ext uri="{BB962C8B-B14F-4D97-AF65-F5344CB8AC3E}">
        <p14:creationId xmlns:p14="http://schemas.microsoft.com/office/powerpoint/2010/main" val="1284808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How will we market this to the over consumer base?</a:t>
            </a:r>
            <a:endParaRPr lang="en-US" dirty="0"/>
          </a:p>
        </p:txBody>
      </p:sp>
      <p:sp>
        <p:nvSpPr>
          <p:cNvPr id="3" name="Content Placeholder 2"/>
          <p:cNvSpPr>
            <a:spLocks noGrp="1"/>
          </p:cNvSpPr>
          <p:nvPr>
            <p:ph idx="1"/>
          </p:nvPr>
        </p:nvSpPr>
        <p:spPr/>
        <p:txBody>
          <a:bodyPr/>
          <a:lstStyle/>
          <a:p>
            <a:r>
              <a:rPr lang="en-US" dirty="0" smtClean="0"/>
              <a:t>Fact is, people will pay for the convenience factor. </a:t>
            </a:r>
          </a:p>
          <a:p>
            <a:pPr lvl="1"/>
            <a:r>
              <a:rPr lang="en-US" dirty="0" smtClean="0"/>
              <a:t>Having a toy that is a part of a system that can track activity level, notify you when activity levels are dropping, and help you correct that, is a huge convenience.</a:t>
            </a:r>
          </a:p>
          <a:p>
            <a:pPr lvl="1"/>
            <a:r>
              <a:rPr lang="en-US" dirty="0" smtClean="0"/>
              <a:t>Especially taking into account pets that are obese.</a:t>
            </a:r>
          </a:p>
          <a:p>
            <a:r>
              <a:rPr lang="en-US" dirty="0" smtClean="0"/>
              <a:t>Problem and Solution</a:t>
            </a:r>
          </a:p>
          <a:p>
            <a:pPr lvl="1"/>
            <a:r>
              <a:rPr lang="en-US" dirty="0" smtClean="0"/>
              <a:t>No “smart” solutions for analyzing pet activity levels</a:t>
            </a:r>
          </a:p>
          <a:p>
            <a:pPr lvl="1"/>
            <a:r>
              <a:rPr lang="en-US" dirty="0" smtClean="0"/>
              <a:t>Help pet owners have a convenient way to ”keep tabs” on their pet’s activity esp. when the pets are obese</a:t>
            </a:r>
          </a:p>
          <a:p>
            <a:pPr lvl="1"/>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041396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Experience: Web Application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9255" y="2052638"/>
            <a:ext cx="7875266" cy="4195762"/>
          </a:xfrm>
        </p:spPr>
      </p:pic>
      <p:sp>
        <p:nvSpPr>
          <p:cNvPr id="7" name="Slide Number Placeholder 6"/>
          <p:cNvSpPr>
            <a:spLocks noGrp="1"/>
          </p:cNvSpPr>
          <p:nvPr>
            <p:ph type="sldNum" sz="quarter" idx="12"/>
          </p:nvPr>
        </p:nvSpPr>
        <p:spPr/>
        <p:txBody>
          <a:bodyPr/>
          <a:lstStyle/>
          <a:p>
            <a:fld id="{D57F1E4F-1CFF-5643-939E-02111984F565}" type="slidenum">
              <a:rPr lang="en-US" smtClean="0"/>
              <a:t>9</a:t>
            </a:fld>
            <a:endParaRPr lang="en-US" dirty="0"/>
          </a:p>
        </p:txBody>
      </p:sp>
      <p:sp>
        <p:nvSpPr>
          <p:cNvPr id="8" name="TextBox 7"/>
          <p:cNvSpPr txBox="1"/>
          <p:nvPr/>
        </p:nvSpPr>
        <p:spPr>
          <a:xfrm>
            <a:off x="4104369" y="6263124"/>
            <a:ext cx="2945037" cy="369332"/>
          </a:xfrm>
          <a:prstGeom prst="rect">
            <a:avLst/>
          </a:prstGeom>
          <a:noFill/>
        </p:spPr>
        <p:txBody>
          <a:bodyPr wrap="none" rtlCol="0">
            <a:spAutoFit/>
          </a:bodyPr>
          <a:lstStyle/>
          <a:p>
            <a:r>
              <a:rPr lang="en-US" dirty="0" smtClean="0"/>
              <a:t>Pethealth.io login screen</a:t>
            </a:r>
          </a:p>
        </p:txBody>
      </p:sp>
    </p:spTree>
    <p:extLst>
      <p:ext uri="{BB962C8B-B14F-4D97-AF65-F5344CB8AC3E}">
        <p14:creationId xmlns:p14="http://schemas.microsoft.com/office/powerpoint/2010/main" val="11201348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767</TotalTime>
  <Words>880</Words>
  <Application>Microsoft Macintosh PowerPoint</Application>
  <PresentationFormat>Widescreen</PresentationFormat>
  <Paragraphs>119</Paragraphs>
  <Slides>20</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Century Gothic</vt:lpstr>
      <vt:lpstr>Mangal</vt:lpstr>
      <vt:lpstr>Wingdings 3</vt:lpstr>
      <vt:lpstr>Arial</vt:lpstr>
      <vt:lpstr>Ion</vt:lpstr>
      <vt:lpstr>Pet Health io</vt:lpstr>
      <vt:lpstr>Goals with the project</vt:lpstr>
      <vt:lpstr>Market: Outlook on Pet Health</vt:lpstr>
      <vt:lpstr>Market: Outlook on Pet Health</vt:lpstr>
      <vt:lpstr>Market: Appeal</vt:lpstr>
      <vt:lpstr>Market: Appeal</vt:lpstr>
      <vt:lpstr>Market: Anecdotal Evidence</vt:lpstr>
      <vt:lpstr>Market: How will we market this to the over consumer base?</vt:lpstr>
      <vt:lpstr>User Experience: Web Application</vt:lpstr>
      <vt:lpstr>User Experience: Web Application</vt:lpstr>
      <vt:lpstr>User Experience: Device</vt:lpstr>
      <vt:lpstr>System Design</vt:lpstr>
      <vt:lpstr>System Design</vt:lpstr>
      <vt:lpstr>System Design</vt:lpstr>
      <vt:lpstr>Demo!</vt:lpstr>
      <vt:lpstr>Improvements: V2.0</vt:lpstr>
      <vt:lpstr>Improvements: V2.0</vt:lpstr>
      <vt:lpstr>Kickstarter! Support Pet Health io!</vt:lpstr>
      <vt:lpstr>Any Questions?</vt:lpstr>
      <vt:lpstr>References </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Health io</dc:title>
  <dc:creator>Soung, Isaiah</dc:creator>
  <cp:lastModifiedBy>Soung, Isaiah</cp:lastModifiedBy>
  <cp:revision>27</cp:revision>
  <dcterms:created xsi:type="dcterms:W3CDTF">2017-12-10T18:50:01Z</dcterms:created>
  <dcterms:modified xsi:type="dcterms:W3CDTF">2017-12-13T23:46:30Z</dcterms:modified>
</cp:coreProperties>
</file>